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58" r:id="rId3"/>
    <p:sldId id="266" r:id="rId4"/>
    <p:sldId id="271" r:id="rId5"/>
    <p:sldId id="270" r:id="rId6"/>
    <p:sldId id="262" r:id="rId7"/>
    <p:sldId id="273" r:id="rId8"/>
    <p:sldId id="272" r:id="rId9"/>
    <p:sldId id="275" r:id="rId10"/>
    <p:sldId id="276" r:id="rId11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CAD"/>
    <a:srgbClr val="16CAF0"/>
    <a:srgbClr val="6E9E2E"/>
    <a:srgbClr val="FA8318"/>
    <a:srgbClr val="89C43A"/>
    <a:srgbClr val="E3264D"/>
    <a:srgbClr val="9F1533"/>
    <a:srgbClr val="C81A3F"/>
    <a:srgbClr val="BD193C"/>
    <a:srgbClr val="EB63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41" d="100"/>
          <a:sy n="141" d="100"/>
        </p:scale>
        <p:origin x="1116" y="120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741CDA-E33D-4027-ABE6-BE12E5C0F001}" type="datetimeFigureOut">
              <a:rPr lang="en-US" smtClean="0"/>
              <a:t>9/19/2023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F1552FF-71D8-49E8-8552-4772B89C44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20882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1552FF-71D8-49E8-8552-4772B89C4475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12124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F1552FF-71D8-49E8-8552-4772B89C4475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25212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F1552FF-71D8-49E8-8552-4772B89C4475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844959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1552FF-71D8-49E8-8552-4772B89C4475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65411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5943600" y="4343400"/>
            <a:ext cx="3200400" cy="8001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2" descr="V:\~Graphics\Logos &amp; Branding\C\City of Omaha Seal\CityOfOmaha_Seal_.75x.75_150ppi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89520" y="4369108"/>
            <a:ext cx="640080" cy="640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343400" y="3849714"/>
            <a:ext cx="4343400" cy="237744"/>
          </a:xfrm>
        </p:spPr>
        <p:txBody>
          <a:bodyPr lIns="0" tIns="0" rIns="0" bIns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A8318"/>
              </a:buClr>
              <a:buSzTx/>
              <a:buFont typeface="Arial" pitchFamily="34" charset="0"/>
              <a:buNone/>
              <a:tabLst/>
              <a:defRPr sz="1600" cap="all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Subtitle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343400" y="3017388"/>
            <a:ext cx="4343400" cy="794406"/>
          </a:xfrm>
          <a:noFill/>
        </p:spPr>
        <p:txBody>
          <a:bodyPr lIns="0" tIns="0" rIns="0" bIns="0" anchor="b"/>
          <a:lstStyle>
            <a:lvl1pPr>
              <a:defRPr sz="24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4343400" y="4103238"/>
            <a:ext cx="4343400" cy="228732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1000">
                <a:solidFill>
                  <a:schemeClr val="bg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1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Date</a:t>
            </a:r>
          </a:p>
        </p:txBody>
      </p:sp>
      <p:pic>
        <p:nvPicPr>
          <p:cNvPr id="15" name="Picture 14" descr="A picture containing drawing, window&#10;&#10;Description automatically generated">
            <a:extLst>
              <a:ext uri="{FF2B5EF4-FFF2-40B4-BE49-F238E27FC236}">
                <a16:creationId xmlns:a16="http://schemas.microsoft.com/office/drawing/2014/main" id="{AA0E5DAC-36FD-46C6-A5C6-4C7B84674DC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9148" y="1056042"/>
            <a:ext cx="5077652" cy="1370966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7176" y="3600451"/>
            <a:ext cx="6016624" cy="425054"/>
          </a:xfrm>
        </p:spPr>
        <p:txBody>
          <a:bodyPr anchor="ctr"/>
          <a:lstStyle>
            <a:lvl1pPr algn="l">
              <a:defRPr sz="2000" b="1"/>
            </a:lvl1pPr>
          </a:lstStyle>
          <a:p>
            <a:r>
              <a:rPr lang="en-US" dirty="0"/>
              <a:t>Click to edit Master title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7176" y="459581"/>
            <a:ext cx="6016624" cy="3086100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lang="en-US" i="1" dirty="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7176" y="4025504"/>
            <a:ext cx="6016624" cy="432197"/>
          </a:xfrm>
        </p:spPr>
        <p:txBody>
          <a:bodyPr lIns="182880" tIns="54864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5943600" y="4343400"/>
            <a:ext cx="3200400" cy="8001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2" descr="V:\~Graphics\Logos &amp; Branding\C\City of Omaha Seal\CityOfOmaha_Seal_.75x.75_150ppi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89520" y="4369108"/>
            <a:ext cx="640080" cy="640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343400" y="3849714"/>
            <a:ext cx="4343400" cy="237744"/>
          </a:xfrm>
        </p:spPr>
        <p:txBody>
          <a:bodyPr lIns="0" tIns="0" rIns="0" bIns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A8318"/>
              </a:buClr>
              <a:buSzTx/>
              <a:buFont typeface="Arial" pitchFamily="34" charset="0"/>
              <a:buNone/>
              <a:tabLst/>
              <a:defRPr sz="1600" cap="all" baseline="0">
                <a:solidFill>
                  <a:srgbClr val="89C43A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Subtitle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343400" y="3017388"/>
            <a:ext cx="4343400" cy="794406"/>
          </a:xfrm>
          <a:noFill/>
        </p:spPr>
        <p:txBody>
          <a:bodyPr lIns="0" tIns="0" rIns="0" bIns="0" anchor="b"/>
          <a:lstStyle>
            <a:lvl1pPr>
              <a:defRPr sz="24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title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4343400" y="4103238"/>
            <a:ext cx="4343400" cy="228732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1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Date</a:t>
            </a:r>
          </a:p>
        </p:txBody>
      </p:sp>
      <p:pic>
        <p:nvPicPr>
          <p:cNvPr id="13" name="Picture 12" descr="A picture containing icon&#10;&#10;Description automatically generated">
            <a:extLst>
              <a:ext uri="{FF2B5EF4-FFF2-40B4-BE49-F238E27FC236}">
                <a16:creationId xmlns:a16="http://schemas.microsoft.com/office/drawing/2014/main" id="{864D772F-AFAE-4E4C-9B45-0FF9D64A267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9148" y="1056042"/>
            <a:ext cx="5077652" cy="13709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56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00151"/>
            <a:ext cx="4876800" cy="3200399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5638800" y="1200150"/>
            <a:ext cx="3044952" cy="3048000"/>
          </a:xfrm>
          <a:solidFill>
            <a:schemeClr val="bg1">
              <a:lumMod val="95000"/>
            </a:schemeClr>
          </a:solidFill>
        </p:spPr>
        <p:txBody>
          <a:bodyPr/>
          <a:lstStyle>
            <a:lvl1pPr marL="0" indent="0">
              <a:buNone/>
              <a:defRPr lang="en-US" sz="2000" i="1" dirty="0"/>
            </a:lvl1pPr>
          </a:lstStyle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6859426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457200" y="1200151"/>
            <a:ext cx="4038600" cy="3047999"/>
          </a:xfrm>
        </p:spPr>
        <p:txBody>
          <a:bodyPr/>
          <a:lstStyle>
            <a:lvl1pPr>
              <a:defRPr sz="2600" baseline="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Add text or photo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4648200" y="1200151"/>
            <a:ext cx="4038600" cy="3047999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Add text or photo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457200" y="1151335"/>
            <a:ext cx="4040188" cy="479822"/>
          </a:xfrm>
          <a:solidFill>
            <a:schemeClr val="bg2"/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2200" b="1" cap="all" baseline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7"/>
            <a:ext cx="4040188" cy="2616993"/>
          </a:xfrm>
          <a:solidFill>
            <a:schemeClr val="bg1">
              <a:lumMod val="95000"/>
              <a:alpha val="90000"/>
            </a:schemeClr>
          </a:solidFill>
        </p:spPr>
        <p:txBody>
          <a:bodyPr tIns="137160"/>
          <a:lstStyle>
            <a:lvl1pPr indent="-274320">
              <a:buClr>
                <a:srgbClr val="16CAF0"/>
              </a:buClr>
              <a:defRPr sz="2000"/>
            </a:lvl1pPr>
            <a:lvl2pPr>
              <a:buClr>
                <a:srgbClr val="0EB3D4"/>
              </a:buCl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4645028" y="1151335"/>
            <a:ext cx="4041775" cy="479822"/>
          </a:xfrm>
          <a:solidFill>
            <a:schemeClr val="bg2"/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2200" b="1" cap="all" baseline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631157"/>
            <a:ext cx="4041775" cy="2616993"/>
          </a:xfrm>
          <a:solidFill>
            <a:schemeClr val="bg1">
              <a:lumMod val="95000"/>
              <a:alpha val="90000"/>
            </a:schemeClr>
          </a:solidFill>
        </p:spPr>
        <p:txBody>
          <a:bodyPr tIns="137160"/>
          <a:lstStyle>
            <a:lvl1pPr indent="-274320">
              <a:buClr>
                <a:srgbClr val="16CAF0"/>
              </a:buClr>
              <a:defRPr sz="2000"/>
            </a:lvl1pPr>
            <a:lvl2pPr>
              <a:buClr>
                <a:srgbClr val="0EB3D4"/>
              </a:buCl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9/19/2023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9/19/2023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9/19/2023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- Fad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-17092" y="0"/>
            <a:ext cx="5503492" cy="5143500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9/19/2023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4482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V:\~Graphics\Logos &amp; Branding\C\City of Omaha Seal\CityOfOmaha_Seal_.75x.75_150ppi.png"/>
          <p:cNvPicPr>
            <a:picLocks noChangeAspect="1" noChangeArrowheads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8920" y="4369108"/>
            <a:ext cx="640080" cy="640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67000" y="4806112"/>
            <a:ext cx="3810000" cy="27384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705600" y="4806112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28602"/>
            <a:ext cx="8686800" cy="742949"/>
          </a:xfrm>
          <a:prstGeom prst="rect">
            <a:avLst/>
          </a:prstGeom>
          <a:solidFill>
            <a:srgbClr val="89C43A"/>
          </a:solidFill>
        </p:spPr>
        <p:txBody>
          <a:bodyPr vert="horz" wrap="square" lIns="182880" tIns="182880" rIns="182880" bIns="182880" rtlCol="0" anchor="ctr">
            <a:noAutofit/>
          </a:bodyPr>
          <a:lstStyle/>
          <a:p>
            <a:r>
              <a:rPr lang="en-US" dirty="0"/>
              <a:t>Click to edit Master Title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1689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04800" y="4806112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9/19/2023</a:t>
            </a:fld>
            <a:endParaRPr lang="en-US"/>
          </a:p>
        </p:txBody>
      </p:sp>
      <p:pic>
        <p:nvPicPr>
          <p:cNvPr id="9" name="Picture 8" descr="A picture containing text&#10;&#10;Description automatically generated">
            <a:extLst>
              <a:ext uri="{FF2B5EF4-FFF2-40B4-BE49-F238E27FC236}">
                <a16:creationId xmlns:a16="http://schemas.microsoft.com/office/drawing/2014/main" id="{DAE3FC1D-B5EF-41F1-8982-D90B5E18AC4D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9999" y="4477277"/>
            <a:ext cx="1388269" cy="374182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2" r:id="rId2"/>
    <p:sldLayoutId id="2147483650" r:id="rId3"/>
    <p:sldLayoutId id="2147483660" r:id="rId4"/>
    <p:sldLayoutId id="2147483652" r:id="rId5"/>
    <p:sldLayoutId id="2147483653" r:id="rId6"/>
    <p:sldLayoutId id="2147483654" r:id="rId7"/>
    <p:sldLayoutId id="2147483655" r:id="rId8"/>
    <p:sldLayoutId id="2147483661" r:id="rId9"/>
    <p:sldLayoutId id="2147483657" r:id="rId10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 cap="all" baseline="0">
          <a:solidFill>
            <a:schemeClr val="bg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3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Clr>
          <a:schemeClr val="tx1"/>
        </a:buClr>
        <a:buFont typeface="Arial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Clr>
          <a:schemeClr val="tx1">
            <a:lumMod val="50000"/>
            <a:lumOff val="50000"/>
          </a:schemeClr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Clr>
          <a:schemeClr val="bg1">
            <a:lumMod val="75000"/>
          </a:schemeClr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mailto:Christine.Driscoll@cityofomaha.org" TargetMode="Externa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err="1"/>
              <a:t>Opw</a:t>
            </a:r>
            <a:r>
              <a:rPr lang="en-US" dirty="0"/>
              <a:t> 53698</a:t>
            </a:r>
          </a:p>
        </p:txBody>
      </p:sp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Copper creek sewer interceptor relocation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September 15, 2023</a:t>
            </a:r>
          </a:p>
        </p:txBody>
      </p:sp>
      <p:pic>
        <p:nvPicPr>
          <p:cNvPr id="8" name="Picture 7" descr="A picture containing drawing&#10;&#10;Description automatically generated">
            <a:extLst>
              <a:ext uri="{FF2B5EF4-FFF2-40B4-BE49-F238E27FC236}">
                <a16:creationId xmlns:a16="http://schemas.microsoft.com/office/drawing/2014/main" id="{A765C5A5-48C8-4722-8B7D-FDC19408542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43000" y="438150"/>
            <a:ext cx="5300511" cy="4133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93302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err="1"/>
              <a:t>Opw</a:t>
            </a:r>
            <a:r>
              <a:rPr lang="en-US" dirty="0"/>
              <a:t> 53698</a:t>
            </a:r>
          </a:p>
        </p:txBody>
      </p:sp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Copper creek sewer interceptor relocation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September 15, 2023</a:t>
            </a:r>
          </a:p>
        </p:txBody>
      </p:sp>
      <p:pic>
        <p:nvPicPr>
          <p:cNvPr id="8" name="Picture 7" descr="A picture containing drawing&#10;&#10;Description automatically generated">
            <a:extLst>
              <a:ext uri="{FF2B5EF4-FFF2-40B4-BE49-F238E27FC236}">
                <a16:creationId xmlns:a16="http://schemas.microsoft.com/office/drawing/2014/main" id="{A765C5A5-48C8-4722-8B7D-FDC19408542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43000" y="438150"/>
            <a:ext cx="5300511" cy="4133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66142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28602"/>
            <a:ext cx="8686800" cy="742949"/>
          </a:xfrm>
        </p:spPr>
        <p:txBody>
          <a:bodyPr wrap="square" anchor="ctr">
            <a:noAutofit/>
          </a:bodyPr>
          <a:lstStyle/>
          <a:p>
            <a:pPr>
              <a:lnSpc>
                <a:spcPct val="90000"/>
              </a:lnSpc>
            </a:pPr>
            <a:r>
              <a:rPr lang="en-US" dirty="0"/>
              <a:t>Project Location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047999"/>
          </a:xfrm>
        </p:spPr>
        <p:txBody>
          <a:bodyPr>
            <a:normAutofit/>
          </a:bodyPr>
          <a:lstStyle/>
          <a:p>
            <a:r>
              <a:rPr lang="en-US" dirty="0"/>
              <a:t>The project will relocate the existing interceptor, which includes the aerial pipe crossing over Copper Creek and connect back into the existing system.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0A0EDD7-16C9-4CAB-0F95-83731C0F84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48200" y="1214724"/>
            <a:ext cx="4038600" cy="301885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4757714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POTENTIAL impacts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The project will impact four property owners:</a:t>
            </a:r>
          </a:p>
          <a:p>
            <a:pPr lvl="1"/>
            <a:r>
              <a:rPr lang="en-US" dirty="0" err="1"/>
              <a:t>Papio</a:t>
            </a:r>
            <a:r>
              <a:rPr lang="en-US" dirty="0"/>
              <a:t>-Missouri River NRD, the City of Bellevue, and two farmlands. </a:t>
            </a:r>
          </a:p>
          <a:p>
            <a:pPr lvl="1"/>
            <a:r>
              <a:rPr lang="en-US" dirty="0"/>
              <a:t>The City of Omaha began communication with property owners in April 2020.</a:t>
            </a:r>
          </a:p>
        </p:txBody>
      </p:sp>
    </p:spTree>
    <p:extLst>
      <p:ext uri="{BB962C8B-B14F-4D97-AF65-F5344CB8AC3E}">
        <p14:creationId xmlns:p14="http://schemas.microsoft.com/office/powerpoint/2010/main" val="2426889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POTENTIAL impacts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/>
              <a:t>The project will permanently and temporarily impact wetlands and the stream channel.</a:t>
            </a:r>
          </a:p>
          <a:p>
            <a:r>
              <a:rPr lang="en-US" dirty="0"/>
              <a:t>Other impacts are to the floodway and levees from the proposed sewer relocation.</a:t>
            </a:r>
          </a:p>
          <a:p>
            <a:r>
              <a:rPr lang="en-US" dirty="0"/>
              <a:t>Coordination with the U.S. Army Corps of Engineers and </a:t>
            </a:r>
            <a:r>
              <a:rPr lang="en-US" dirty="0" err="1"/>
              <a:t>Papio</a:t>
            </a:r>
            <a:r>
              <a:rPr lang="en-US" dirty="0"/>
              <a:t>-Missouri River Natural Resources District occurred during design.  </a:t>
            </a:r>
          </a:p>
          <a:p>
            <a:pPr lvl="1"/>
            <a:r>
              <a:rPr lang="en-US" dirty="0"/>
              <a:t>Permits and approvals were received by both agencies regarding the wetland, channel and levee disturbances. The City of Bellevue reviewed and approved a flood plain development permit for the project.</a:t>
            </a:r>
          </a:p>
        </p:txBody>
      </p:sp>
    </p:spTree>
    <p:extLst>
      <p:ext uri="{BB962C8B-B14F-4D97-AF65-F5344CB8AC3E}">
        <p14:creationId xmlns:p14="http://schemas.microsoft.com/office/powerpoint/2010/main" val="27801872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POTENTIAL impacts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/>
              <a:t>Tree removal could potentially impact northern long-eared bat and migratory bird habitat. </a:t>
            </a:r>
          </a:p>
          <a:p>
            <a:pPr lvl="1"/>
            <a:r>
              <a:rPr lang="en-US" dirty="0"/>
              <a:t>To mitigate this, no tree removal is permitted from June 1st to July 31st. </a:t>
            </a:r>
          </a:p>
          <a:p>
            <a:pPr lvl="1"/>
            <a:r>
              <a:rPr lang="en-US" dirty="0"/>
              <a:t>If trees are removed between April 1st and June 1st or between July 31st and September 1st, a survey of nesting migratory birds must be performed</a:t>
            </a:r>
          </a:p>
        </p:txBody>
      </p:sp>
    </p:spTree>
    <p:extLst>
      <p:ext uri="{BB962C8B-B14F-4D97-AF65-F5344CB8AC3E}">
        <p14:creationId xmlns:p14="http://schemas.microsoft.com/office/powerpoint/2010/main" val="34965066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Potential Impacts Map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9ABDC39-B93A-83A1-F797-4C83224B6C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12406" y="4324350"/>
            <a:ext cx="1508226" cy="44832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1538C28-72D5-55DF-D193-E15B46CCE47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20632" y="4324350"/>
            <a:ext cx="1294168" cy="44832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F461AD3-56AD-7AF1-D8BB-140F5CA3775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19200" y="1005736"/>
            <a:ext cx="6580337" cy="3267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74749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28602"/>
            <a:ext cx="8686800" cy="742949"/>
          </a:xfrm>
        </p:spPr>
        <p:txBody>
          <a:bodyPr wrap="square" anchor="ctr">
            <a:noAutofit/>
          </a:bodyPr>
          <a:lstStyle/>
          <a:p>
            <a:pPr>
              <a:lnSpc>
                <a:spcPct val="90000"/>
              </a:lnSpc>
            </a:pPr>
            <a:r>
              <a:rPr lang="en-US" dirty="0"/>
              <a:t>Pedestrian Trail Closure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200151"/>
            <a:ext cx="4876800" cy="3200399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sz="1900"/>
              <a:t>Part of the Keystone Trail will be closed during the months of January, February and March of 2024. </a:t>
            </a:r>
          </a:p>
          <a:p>
            <a:pPr>
              <a:lnSpc>
                <a:spcPct val="90000"/>
              </a:lnSpc>
            </a:pPr>
            <a:r>
              <a:rPr lang="en-US" sz="1900"/>
              <a:t>“Trail Closed” and “Trail Closed Ahead” signs will be placed upstream and downstream of the work site on Keystone Trail. Also, pre-warning signs will be placed on Giles/Copper Creek connector trails entrances from local residential areas and the Bellevue Parks.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C976772-E92C-68A1-E2A0-70E7CB6706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91200" y="1158349"/>
            <a:ext cx="2703575" cy="308980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2679096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457200" y="228602"/>
            <a:ext cx="8686800" cy="742949"/>
          </a:xfrm>
        </p:spPr>
        <p:txBody>
          <a:bodyPr wrap="square" anchor="ctr">
            <a:noAutofit/>
          </a:bodyPr>
          <a:lstStyle/>
          <a:p>
            <a:pPr>
              <a:lnSpc>
                <a:spcPct val="90000"/>
              </a:lnSpc>
            </a:pPr>
            <a:r>
              <a:rPr lang="en-US" dirty="0"/>
              <a:t>SCHEDULE overview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5A04667-D04F-DCA1-11B1-1F2079DF0D5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858" b="1307"/>
          <a:stretch/>
        </p:blipFill>
        <p:spPr>
          <a:xfrm>
            <a:off x="2036894" y="971550"/>
            <a:ext cx="5527411" cy="33528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0982339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Comments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r>
              <a:rPr lang="en-US" dirty="0"/>
              <a:t>There are several opportunities to provide input or ask questions of the Project team. Comments are due by </a:t>
            </a:r>
            <a:r>
              <a:rPr lang="en-US" b="1" dirty="0">
                <a:solidFill>
                  <a:srgbClr val="009CAD"/>
                </a:solidFill>
              </a:rPr>
              <a:t>September 30, 2023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dirty="0"/>
              <a:t>Complete a comment form at today’s meeting</a:t>
            </a:r>
          </a:p>
          <a:p>
            <a:endParaRPr lang="en-US" dirty="0"/>
          </a:p>
          <a:p>
            <a:r>
              <a:rPr lang="en-US" dirty="0"/>
              <a:t>Send written comments to 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b="1" dirty="0">
                <a:solidFill>
                  <a:srgbClr val="009CAD"/>
                </a:solidFill>
              </a:rPr>
              <a:t>Chris Driscoll, Project Manager, City of Omaha</a:t>
            </a:r>
          </a:p>
          <a:p>
            <a:pPr marL="0" indent="0">
              <a:buNone/>
            </a:pPr>
            <a:r>
              <a:rPr lang="fi-FI" b="1" dirty="0">
                <a:solidFill>
                  <a:srgbClr val="009CAD"/>
                </a:solidFill>
              </a:rPr>
              <a:t>	1819 Farnam Street, Suite 604</a:t>
            </a:r>
          </a:p>
          <a:p>
            <a:pPr marL="0" indent="0">
              <a:buNone/>
            </a:pPr>
            <a:r>
              <a:rPr lang="fi-FI" b="1" dirty="0">
                <a:solidFill>
                  <a:srgbClr val="009CAD"/>
                </a:solidFill>
              </a:rPr>
              <a:t>	Omaha NE 68183</a:t>
            </a:r>
          </a:p>
          <a:p>
            <a:pPr marL="0" indent="0">
              <a:buNone/>
            </a:pPr>
            <a:r>
              <a:rPr lang="fi-FI" b="1" dirty="0">
                <a:solidFill>
                  <a:srgbClr val="009CAD"/>
                </a:solidFill>
              </a:rPr>
              <a:t>	402-444-5220</a:t>
            </a:r>
          </a:p>
          <a:p>
            <a:pPr marL="0" indent="0">
              <a:buNone/>
            </a:pPr>
            <a:r>
              <a:rPr lang="en-US" dirty="0"/>
              <a:t> </a:t>
            </a:r>
          </a:p>
          <a:p>
            <a:r>
              <a:rPr lang="en-US" dirty="0"/>
              <a:t>Or email: </a:t>
            </a:r>
            <a:r>
              <a:rPr lang="en-US" b="1" dirty="0">
                <a:solidFill>
                  <a:srgbClr val="009CAD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Christine.Driscoll@cityofomaha.org</a:t>
            </a:r>
            <a:endParaRPr lang="en-US" b="1" dirty="0">
              <a:solidFill>
                <a:srgbClr val="009CAD"/>
              </a:solidFill>
            </a:endParaRP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For more information on this Project, to review materials from today, or to comment online, please visit </a:t>
            </a:r>
            <a:r>
              <a:rPr lang="en-US" b="1" dirty="0">
                <a:solidFill>
                  <a:srgbClr val="009CAD"/>
                </a:solidFill>
              </a:rPr>
              <a:t>KeepItCurrentOmaha.com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60407426"/>
      </p:ext>
    </p:extLst>
  </p:cSld>
  <p:clrMapOvr>
    <a:masterClrMapping/>
  </p:clrMapOvr>
</p:sld>
</file>

<file path=ppt/theme/theme1.xml><?xml version="1.0" encoding="utf-8"?>
<a:theme xmlns:a="http://schemas.openxmlformats.org/drawingml/2006/main" name="Omaha-168th-Street_TEMPLATE-Branding_DRAFT-20160808">
  <a:themeElements>
    <a:clrScheme name="KIC">
      <a:dk1>
        <a:srgbClr val="000000"/>
      </a:dk1>
      <a:lt1>
        <a:srgbClr val="FFFFFF"/>
      </a:lt1>
      <a:dk2>
        <a:srgbClr val="009CAD"/>
      </a:dk2>
      <a:lt2>
        <a:srgbClr val="4AC4D6"/>
      </a:lt2>
      <a:accent1>
        <a:srgbClr val="56803A"/>
      </a:accent1>
      <a:accent2>
        <a:srgbClr val="89C43A"/>
      </a:accent2>
      <a:accent3>
        <a:srgbClr val="6E6F72"/>
      </a:accent3>
      <a:accent4>
        <a:srgbClr val="ACAEB2"/>
      </a:accent4>
      <a:accent5>
        <a:srgbClr val="CF7B18"/>
      </a:accent5>
      <a:accent6>
        <a:srgbClr val="EDAB2A"/>
      </a:accent6>
      <a:hlink>
        <a:srgbClr val="EDAB2A"/>
      </a:hlink>
      <a:folHlink>
        <a:srgbClr val="CF7B18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Omaha-168th-Street_TEMPLATE-Branding_DRAFT-20160808</Template>
  <TotalTime>173</TotalTime>
  <Words>401</Words>
  <Application>Microsoft Office PowerPoint</Application>
  <PresentationFormat>On-screen Show (16:9)</PresentationFormat>
  <Paragraphs>44</Paragraphs>
  <Slides>10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Omaha-168th-Street_TEMPLATE-Branding_DRAFT-20160808</vt:lpstr>
      <vt:lpstr>Copper creek sewer interceptor relocation</vt:lpstr>
      <vt:lpstr>Project Location</vt:lpstr>
      <vt:lpstr>POTENTIAL impacts</vt:lpstr>
      <vt:lpstr>POTENTIAL impacts</vt:lpstr>
      <vt:lpstr>POTENTIAL impacts</vt:lpstr>
      <vt:lpstr>Potential Impacts Map</vt:lpstr>
      <vt:lpstr>Pedestrian Trail Closure</vt:lpstr>
      <vt:lpstr>SCHEDULE overview</vt:lpstr>
      <vt:lpstr>Comments</vt:lpstr>
      <vt:lpstr>Copper creek sewer interceptor relocation</vt:lpstr>
    </vt:vector>
  </TitlesOfParts>
  <Company>HDR Inc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Master Slide Title</dc:title>
  <dc:creator>Rief, Matthew</dc:creator>
  <cp:lastModifiedBy>Aguilar, Cassandra (PWks)</cp:lastModifiedBy>
  <cp:revision>24</cp:revision>
  <dcterms:created xsi:type="dcterms:W3CDTF">2016-08-09T15:43:44Z</dcterms:created>
  <dcterms:modified xsi:type="dcterms:W3CDTF">2023-09-19T14:01:58Z</dcterms:modified>
</cp:coreProperties>
</file>